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330" r:id="rId3"/>
    <p:sldId id="332" r:id="rId4"/>
    <p:sldId id="331" r:id="rId5"/>
    <p:sldId id="333" r:id="rId6"/>
    <p:sldId id="334" r:id="rId7"/>
    <p:sldId id="335" r:id="rId8"/>
    <p:sldId id="336" r:id="rId9"/>
    <p:sldId id="337" r:id="rId10"/>
    <p:sldId id="338" r:id="rId11"/>
    <p:sldId id="339" r:id="rId12"/>
    <p:sldId id="340" r:id="rId13"/>
    <p:sldId id="341" r:id="rId14"/>
    <p:sldId id="342" r:id="rId15"/>
    <p:sldId id="343" r:id="rId16"/>
    <p:sldId id="344" r:id="rId17"/>
    <p:sldId id="345" r:id="rId18"/>
    <p:sldId id="318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06" autoAdjust="0"/>
    <p:restoredTop sz="90465" autoAdjust="0"/>
  </p:normalViewPr>
  <p:slideViewPr>
    <p:cSldViewPr snapToGrid="0">
      <p:cViewPr varScale="1">
        <p:scale>
          <a:sx n="103" d="100"/>
          <a:sy n="103" d="100"/>
        </p:scale>
        <p:origin x="64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eg>
</file>

<file path=ppt/media/image11.jpg>
</file>

<file path=ppt/media/image12.jpg>
</file>

<file path=ppt/media/image13.jpg>
</file>

<file path=ppt/media/image14.jpg>
</file>

<file path=ppt/media/image15.png>
</file>

<file path=ppt/media/image16.gif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gif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png>
</file>

<file path=ppt/media/image6.gif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467A74-FEEF-45B0-ABD3-14EA22804807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9A7E3A-ADC7-4226-B3BF-DCB7408A14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084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077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9202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03091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9709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37767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38969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4099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6824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048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3955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7954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65185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5587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7132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6522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9A7E3A-ADC7-4226-B3BF-DCB7408A146C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5636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2807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0055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2770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6904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451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8160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6788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2138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6388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0769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49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C4E9E-3BE5-4665-BAE6-72CA507E8656}" type="datetimeFigureOut">
              <a:rPr lang="ru-RU" smtClean="0"/>
              <a:t>19.10.2023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26E06-9C1F-4149-B02B-AA912A5E2C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759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aivanov@ussc.ru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3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eg"/><Relationship Id="rId4" Type="http://schemas.openxmlformats.org/officeDocument/2006/relationships/image" Target="../media/image9.gif"/><Relationship Id="rId9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gif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338" y="0"/>
            <a:ext cx="12200338" cy="6858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952052" y="1858063"/>
            <a:ext cx="7657110" cy="345228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Методы компьютерного зрения в кибербезопасности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952052" y="5484010"/>
            <a:ext cx="717408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Иванов Пётр</a:t>
            </a:r>
          </a:p>
          <a:p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Младший исследователь исследовательского центра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UDV Group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paivanov@ussc.ru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telegram: @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Napaste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4B04525-F42B-0A4F-A843-6E85C99DDA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0" t="27061" r="44625" b="33918"/>
          <a:stretch/>
        </p:blipFill>
        <p:spPr>
          <a:xfrm>
            <a:off x="1037230" y="467642"/>
            <a:ext cx="2016631" cy="107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923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Типовые архитектуры моделей КЗ. YOLO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10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pic>
        <p:nvPicPr>
          <p:cNvPr id="7" name="Picture 2" descr="https://qiita-user-contents.imgix.net/https%3A%2F%2Fqiita-image-store.s3.amazonaws.com%2F0%2F64334%2F25ab91d3-2641-16dc-4913-52a61f97a9cf.png?ixlib=rb-4.0.0&amp;auto=format&amp;gif-q=60&amp;q=75&amp;s=9c98d58d252292074330592859ca7a2e">
            <a:extLst>
              <a:ext uri="{FF2B5EF4-FFF2-40B4-BE49-F238E27FC236}">
                <a16:creationId xmlns:a16="http://schemas.microsoft.com/office/drawing/2014/main" id="{876F8115-AE7E-403A-AA4D-389B278A4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384300"/>
            <a:ext cx="11315700" cy="497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1796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Типовые архитектуры моделей КЗ. </a:t>
            </a:r>
            <a:r>
              <a:rPr lang="ru-RU" sz="2800" b="1" dirty="0" err="1">
                <a:solidFill>
                  <a:srgbClr val="FF0000"/>
                </a:solidFill>
              </a:rPr>
              <a:t>UNet</a:t>
            </a:r>
            <a:endParaRPr lang="ru-RU" sz="2800" b="1" dirty="0">
              <a:solidFill>
                <a:srgbClr val="FF0000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11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pic>
        <p:nvPicPr>
          <p:cNvPr id="7" name="Picture 4" descr="https://edunet.kea.su/repo/EduNet-web_dependencies/L12/unet_scheme.png">
            <a:extLst>
              <a:ext uri="{FF2B5EF4-FFF2-40B4-BE49-F238E27FC236}">
                <a16:creationId xmlns:a16="http://schemas.microsoft.com/office/drawing/2014/main" id="{6CF01845-7609-4CEA-90BC-D9E81C697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965" y="1223445"/>
            <a:ext cx="8098069" cy="5104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666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Типовые архитектуры моделей КЗ. Сиамские сети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12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sp>
        <p:nvSpPr>
          <p:cNvPr id="7" name="Объект 5">
            <a:extLst>
              <a:ext uri="{FF2B5EF4-FFF2-40B4-BE49-F238E27FC236}">
                <a16:creationId xmlns:a16="http://schemas.microsoft.com/office/drawing/2014/main" id="{87C3776F-CAD3-467E-A494-52971A0DB37B}"/>
              </a:ext>
            </a:extLst>
          </p:cNvPr>
          <p:cNvSpPr txBox="1">
            <a:spLocks/>
          </p:cNvSpPr>
          <p:nvPr/>
        </p:nvSpPr>
        <p:spPr>
          <a:xfrm>
            <a:off x="724830" y="1439881"/>
            <a:ext cx="11033104" cy="9993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/>
              <a:t>Решение о том, являются ли изображения похожими могут приниматься как по </a:t>
            </a:r>
            <a:r>
              <a:rPr lang="en-US"/>
              <a:t>threshold’</a:t>
            </a:r>
            <a:r>
              <a:rPr lang="ru-RU"/>
              <a:t>у расстояния между их дескрипторами, так и дополнительным полносвязным слоем</a:t>
            </a:r>
            <a:endParaRPr lang="ru-RU" dirty="0"/>
          </a:p>
        </p:txBody>
      </p:sp>
      <p:pic>
        <p:nvPicPr>
          <p:cNvPr id="8" name="Picture 6" descr="https://tyami.github.io/assets/images/post/DL/2020-10-20-siamese-neural-networks/2020-10-20-siamese-neural-networks-8-siamese-neural-network.png">
            <a:extLst>
              <a:ext uri="{FF2B5EF4-FFF2-40B4-BE49-F238E27FC236}">
                <a16:creationId xmlns:a16="http://schemas.microsoft.com/office/drawing/2014/main" id="{0FB2BC74-E61B-417A-8D36-D8A6F9AD6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4666" y="2078691"/>
            <a:ext cx="7413432" cy="4680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510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Метрики оценки моделей КЗ. Классификация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13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62E8320C-E6B3-46B8-8B4B-88A3FEE14606}"/>
              </a:ext>
            </a:extLst>
          </p:cNvPr>
          <p:cNvSpPr txBox="1">
            <a:spLocks/>
          </p:cNvSpPr>
          <p:nvPr/>
        </p:nvSpPr>
        <p:spPr>
          <a:xfrm>
            <a:off x="685464" y="1393843"/>
            <a:ext cx="717266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TP – </a:t>
            </a:r>
            <a:r>
              <a:rPr lang="ru-RU" sz="2400" dirty="0"/>
              <a:t>число верно отмеченных меткой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ru-RU" sz="2400" dirty="0"/>
              <a:t>объектов, принадлежащих классу </a:t>
            </a:r>
            <a:r>
              <a:rPr lang="en-US" sz="2400" dirty="0" err="1"/>
              <a:t>i</a:t>
            </a:r>
            <a:r>
              <a:rPr lang="en-US" sz="24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FP – </a:t>
            </a:r>
            <a:r>
              <a:rPr lang="ru-RU" sz="2400" dirty="0"/>
              <a:t>число ложно отмеченных меткой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ru-RU" sz="2400" dirty="0"/>
              <a:t>объектов, не принадлежащих классу </a:t>
            </a:r>
            <a:r>
              <a:rPr lang="en-US" sz="2400" dirty="0" err="1"/>
              <a:t>i</a:t>
            </a:r>
            <a:r>
              <a:rPr lang="en-US" sz="24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FN – </a:t>
            </a:r>
            <a:r>
              <a:rPr lang="ru-RU" sz="2400" dirty="0"/>
              <a:t>число не отмеченных меткой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ru-RU" sz="2400" dirty="0"/>
              <a:t>объектов, принадлежащих классу </a:t>
            </a:r>
            <a:r>
              <a:rPr lang="en-US" sz="2400" dirty="0" err="1"/>
              <a:t>i</a:t>
            </a:r>
            <a:r>
              <a:rPr lang="ru-RU" sz="2400" dirty="0"/>
              <a:t>.</a:t>
            </a: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TN </a:t>
            </a:r>
            <a:r>
              <a:rPr lang="ru-RU" sz="2400" dirty="0"/>
              <a:t>- число не отмеченных меткой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ru-RU" sz="2400" dirty="0" err="1"/>
              <a:t>объектов,не</a:t>
            </a:r>
            <a:r>
              <a:rPr lang="ru-RU" sz="2400" dirty="0"/>
              <a:t> принадлежащих классу </a:t>
            </a:r>
            <a:r>
              <a:rPr lang="en-US" sz="2400" dirty="0" err="1"/>
              <a:t>i</a:t>
            </a:r>
            <a:r>
              <a:rPr lang="ru-RU" sz="2400" dirty="0"/>
              <a:t>.</a:t>
            </a:r>
            <a:endParaRPr lang="en-US" sz="2400" dirty="0"/>
          </a:p>
        </p:txBody>
      </p:sp>
      <p:pic>
        <p:nvPicPr>
          <p:cNvPr id="8" name="Picture 2" descr="https://www.tutorialexample.com/wp-content/uploads/2022/01/how-to-compute-accuracy-precision-recall-and-f1-score-in-machine-learning.png">
            <a:extLst>
              <a:ext uri="{FF2B5EF4-FFF2-40B4-BE49-F238E27FC236}">
                <a16:creationId xmlns:a16="http://schemas.microsoft.com/office/drawing/2014/main" id="{2ECAC31F-23F9-4DFB-81DF-E7E5B1F28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0050" y="1393843"/>
            <a:ext cx="382905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162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Метрики оценки моделей КЗ. Сегментация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14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5C67956C-9B45-47A4-8815-4D9E08470E04}"/>
              </a:ext>
            </a:extLst>
          </p:cNvPr>
          <p:cNvSpPr txBox="1">
            <a:spLocks/>
          </p:cNvSpPr>
          <p:nvPr/>
        </p:nvSpPr>
        <p:spPr>
          <a:xfrm>
            <a:off x="685464" y="1393842"/>
            <a:ext cx="10769178" cy="1828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dirty="0"/>
              <a:t>В качестве множеств </a:t>
            </a:r>
            <a:r>
              <a:rPr lang="en-US" sz="2400" dirty="0"/>
              <a:t>A </a:t>
            </a:r>
            <a:r>
              <a:rPr lang="ru-RU" sz="2400" dirty="0"/>
              <a:t>и </a:t>
            </a:r>
            <a:r>
              <a:rPr lang="en-US" sz="2400" dirty="0"/>
              <a:t>B </a:t>
            </a:r>
            <a:r>
              <a:rPr lang="ru-RU" sz="2400" dirty="0"/>
              <a:t>выступают предсказанная маска и </a:t>
            </a:r>
            <a:r>
              <a:rPr lang="en-US" sz="2400" dirty="0"/>
              <a:t>ground truth </a:t>
            </a:r>
            <a:r>
              <a:rPr lang="ru-RU" sz="2400" dirty="0"/>
              <a:t>маска.</a:t>
            </a:r>
          </a:p>
        </p:txBody>
      </p:sp>
      <p:pic>
        <p:nvPicPr>
          <p:cNvPr id="8" name="Picture 4" descr="https://i.ytimg.com/vi/Ah_4xqvS1WU/maxresdefault.jpg">
            <a:extLst>
              <a:ext uri="{FF2B5EF4-FFF2-40B4-BE49-F238E27FC236}">
                <a16:creationId xmlns:a16="http://schemas.microsoft.com/office/drawing/2014/main" id="{7F4AACA7-E295-46B6-9911-C624F3760E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4"/>
          <a:stretch/>
        </p:blipFill>
        <p:spPr bwMode="auto">
          <a:xfrm>
            <a:off x="4724064" y="3222546"/>
            <a:ext cx="5714294" cy="3133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s://blog.capitaltg.com/content/images/2021/10/Screen-Shot-2021-10-07-at-9.11.19-PM.png">
            <a:extLst>
              <a:ext uri="{FF2B5EF4-FFF2-40B4-BE49-F238E27FC236}">
                <a16:creationId xmlns:a16="http://schemas.microsoft.com/office/drawing/2014/main" id="{30F83C11-6A33-46AD-92CD-A4950A86EE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6" t="5119" r="8067" b="6652"/>
          <a:stretch/>
        </p:blipFill>
        <p:spPr bwMode="auto">
          <a:xfrm>
            <a:off x="1042819" y="3222546"/>
            <a:ext cx="3286125" cy="3316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2870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Метрики оценки моделей КЗ. </a:t>
            </a:r>
            <a:r>
              <a:rPr lang="ru-RU" sz="2800" b="1" dirty="0" err="1">
                <a:solidFill>
                  <a:srgbClr val="FF0000"/>
                </a:solidFill>
              </a:rPr>
              <a:t>Детекция</a:t>
            </a:r>
            <a:endParaRPr lang="ru-RU" sz="2800" b="1" dirty="0">
              <a:solidFill>
                <a:srgbClr val="FF0000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15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4F172F5E-AF68-453D-8B98-676F366F1E09}"/>
              </a:ext>
            </a:extLst>
          </p:cNvPr>
          <p:cNvSpPr txBox="1">
            <a:spLocks/>
          </p:cNvSpPr>
          <p:nvPr/>
        </p:nvSpPr>
        <p:spPr>
          <a:xfrm>
            <a:off x="685464" y="1393842"/>
            <a:ext cx="10769178" cy="1482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mAP (mean average precision) </a:t>
            </a:r>
            <a:r>
              <a:rPr lang="ru-RU"/>
              <a:t>позволяет сравнить два набора «прямоугольников» – предсказанные сетью и </a:t>
            </a:r>
            <a:r>
              <a:rPr lang="en-US"/>
              <a:t>ground truth.</a:t>
            </a:r>
            <a:endParaRPr lang="ru-RU" dirty="0"/>
          </a:p>
        </p:txBody>
      </p:sp>
      <p:pic>
        <p:nvPicPr>
          <p:cNvPr id="8" name="Picture 4" descr="https://assets-global.website-files.com/5d7b77b063a9066d83e1209c/622fd6ab4d767309080d6e35_QFRd_4hu1JzqBoZXdyyTlSvyQvNkwVCFx9becbrmv8l6D_oZM_hnBzaSXrf8iSgf7H6DRntnvPkj0TuFfRzpHwxpI3JPffS845yQ2FSa4k1FU5KbGEvfHyclGWSvnD3YQHhXjhLu.png">
            <a:extLst>
              <a:ext uri="{FF2B5EF4-FFF2-40B4-BE49-F238E27FC236}">
                <a16:creationId xmlns:a16="http://schemas.microsoft.com/office/drawing/2014/main" id="{2562E639-F34F-45A4-8D89-01E66BB4A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464" y="2769632"/>
            <a:ext cx="6705600" cy="376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2700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Пример того, что происходит внутри </a:t>
            </a:r>
            <a:r>
              <a:rPr lang="ru-RU" sz="2800" b="1" dirty="0" err="1">
                <a:solidFill>
                  <a:srgbClr val="FF0000"/>
                </a:solidFill>
              </a:rPr>
              <a:t>сверточной</a:t>
            </a:r>
            <a:r>
              <a:rPr lang="ru-RU" sz="2800" b="1" dirty="0">
                <a:solidFill>
                  <a:srgbClr val="FF0000"/>
                </a:solidFill>
              </a:rPr>
              <a:t> сети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16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pic>
        <p:nvPicPr>
          <p:cNvPr id="10" name="Picture 8" descr="png">
            <a:extLst>
              <a:ext uri="{FF2B5EF4-FFF2-40B4-BE49-F238E27FC236}">
                <a16:creationId xmlns:a16="http://schemas.microsoft.com/office/drawing/2014/main" id="{5E3A38EC-2AC9-4C13-B0CA-B4C431B4F9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2" t="11863" r="50810" b="2101"/>
          <a:stretch/>
        </p:blipFill>
        <p:spPr bwMode="auto">
          <a:xfrm>
            <a:off x="3408218" y="1246910"/>
            <a:ext cx="2441864" cy="4987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png">
            <a:extLst>
              <a:ext uri="{FF2B5EF4-FFF2-40B4-BE49-F238E27FC236}">
                <a16:creationId xmlns:a16="http://schemas.microsoft.com/office/drawing/2014/main" id="{696EC5C7-C997-400A-835D-56957123EC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" t="11402" b="2112"/>
          <a:stretch/>
        </p:blipFill>
        <p:spPr bwMode="auto">
          <a:xfrm>
            <a:off x="6341920" y="1246910"/>
            <a:ext cx="5112722" cy="4987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2" descr="png">
            <a:extLst>
              <a:ext uri="{FF2B5EF4-FFF2-40B4-BE49-F238E27FC236}">
                <a16:creationId xmlns:a16="http://schemas.microsoft.com/office/drawing/2014/main" id="{016B642D-6A37-4DF3-B27A-4F83F48877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31" r="66059"/>
          <a:stretch/>
        </p:blipFill>
        <p:spPr bwMode="auto">
          <a:xfrm>
            <a:off x="81165" y="2441864"/>
            <a:ext cx="3077671" cy="2954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0232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О принятии решений на основе результатов свертки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17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pic>
        <p:nvPicPr>
          <p:cNvPr id="7" name="Picture 2" descr="png">
            <a:extLst>
              <a:ext uri="{FF2B5EF4-FFF2-40B4-BE49-F238E27FC236}">
                <a16:creationId xmlns:a16="http://schemas.microsoft.com/office/drawing/2014/main" id="{8AA26057-57F4-493A-A8F1-AFD9E65F2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507" y="3384343"/>
            <a:ext cx="8886825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Объект 5">
            <a:extLst>
              <a:ext uri="{FF2B5EF4-FFF2-40B4-BE49-F238E27FC236}">
                <a16:creationId xmlns:a16="http://schemas.microsoft.com/office/drawing/2014/main" id="{554979B0-9AF7-40D5-9779-A33F1CC77102}"/>
              </a:ext>
            </a:extLst>
          </p:cNvPr>
          <p:cNvSpPr txBox="1">
            <a:spLocks/>
          </p:cNvSpPr>
          <p:nvPr/>
        </p:nvSpPr>
        <p:spPr>
          <a:xfrm>
            <a:off x="374507" y="1381991"/>
            <a:ext cx="11338822" cy="2369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dirty="0"/>
              <a:t>Дано: довольно простая модель, обученная на огромном </a:t>
            </a:r>
            <a:r>
              <a:rPr lang="ru-RU" sz="2400" dirty="0" err="1"/>
              <a:t>датасете</a:t>
            </a:r>
            <a:r>
              <a:rPr lang="ru-RU" sz="2400" dirty="0"/>
              <a:t> </a:t>
            </a:r>
            <a:r>
              <a:rPr lang="en-US" sz="2400" dirty="0"/>
              <a:t>ImageNet</a:t>
            </a:r>
            <a:r>
              <a:rPr lang="ru-RU" sz="2400" dirty="0"/>
              <a:t> с тысячей классов и 14_197_122 изображений.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2400" dirty="0"/>
              <a:t>На изображениях ниже показано, куда «смотрит» модель для принятия решения о принадлежности объекта на изображении определенному классу.</a:t>
            </a:r>
          </a:p>
        </p:txBody>
      </p:sp>
    </p:spTree>
    <p:extLst>
      <p:ext uri="{BB962C8B-B14F-4D97-AF65-F5344CB8AC3E}">
        <p14:creationId xmlns:p14="http://schemas.microsoft.com/office/powerpoint/2010/main" val="1627493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925619" y="3044279"/>
            <a:ext cx="108653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4400" b="1" dirty="0">
                <a:solidFill>
                  <a:srgbClr val="FF0000"/>
                </a:solidFill>
              </a:rPr>
              <a:t>Спасибо за внимание!</a:t>
            </a:r>
          </a:p>
        </p:txBody>
      </p:sp>
      <p:pic>
        <p:nvPicPr>
          <p:cNvPr id="7" name="Объект 1">
            <a:extLst>
              <a:ext uri="{FF2B5EF4-FFF2-40B4-BE49-F238E27FC236}">
                <a16:creationId xmlns:a16="http://schemas.microsoft.com/office/drawing/2014/main" id="{3D7E922A-E574-C847-BA5B-E66D8477CB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981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Применение компьютерного зрения в кибербезопасности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2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sp>
        <p:nvSpPr>
          <p:cNvPr id="12" name="Объект 2">
            <a:extLst>
              <a:ext uri="{FF2B5EF4-FFF2-40B4-BE49-F238E27FC236}">
                <a16:creationId xmlns:a16="http://schemas.microsoft.com/office/drawing/2014/main" id="{4F215B76-AA96-4CE4-88CC-4E727C5696B1}"/>
              </a:ext>
            </a:extLst>
          </p:cNvPr>
          <p:cNvSpPr txBox="1">
            <a:spLocks/>
          </p:cNvSpPr>
          <p:nvPr/>
        </p:nvSpPr>
        <p:spPr>
          <a:xfrm>
            <a:off x="4622335" y="1076325"/>
            <a:ext cx="6731466" cy="312655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/>
              <a:t>Детекция запрещенных объектов (оружия и пр) и действий (например, фотографирование экрана)</a:t>
            </a:r>
          </a:p>
          <a:p>
            <a:r>
              <a:rPr lang="ru-RU"/>
              <a:t>Задачи биометрии</a:t>
            </a:r>
            <a:endParaRPr lang="en-US"/>
          </a:p>
          <a:p>
            <a:r>
              <a:rPr lang="ru-RU"/>
              <a:t>Отслеживание движения людей по защищаемому объекту</a:t>
            </a:r>
          </a:p>
          <a:p>
            <a:r>
              <a:rPr lang="ru-RU"/>
              <a:t>Проверка графических вложений электронной почты на фишинг</a:t>
            </a:r>
          </a:p>
          <a:p>
            <a:r>
              <a:rPr lang="ru-RU"/>
              <a:t>Распознавание номеров въезжающих на территорию защищаемого объекта автомобилей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/>
              <a:t>и так далее…</a:t>
            </a:r>
            <a:endParaRPr lang="ru-RU" dirty="0"/>
          </a:p>
        </p:txBody>
      </p:sp>
      <p:pic>
        <p:nvPicPr>
          <p:cNvPr id="13" name="Picture 8" descr="https://hdprocctv.ru/upload/iblock/8c0/8c0ce8f9c81339b584d3e83994af4f52.jpg">
            <a:extLst>
              <a:ext uri="{FF2B5EF4-FFF2-40B4-BE49-F238E27FC236}">
                <a16:creationId xmlns:a16="http://schemas.microsoft.com/office/drawing/2014/main" id="{8EF98B6B-BB7E-420C-8CE1-0D5A283BA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978" y="4125894"/>
            <a:ext cx="3362325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32DAC15-BB2D-4D6C-ACF5-6E3FA9C89A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930"/>
          <a:stretch/>
        </p:blipFill>
        <p:spPr>
          <a:xfrm>
            <a:off x="362278" y="1146884"/>
            <a:ext cx="4109054" cy="539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777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Основные компоненты </a:t>
            </a:r>
            <a:r>
              <a:rPr lang="ru-RU" sz="2800" b="1" dirty="0" err="1">
                <a:solidFill>
                  <a:srgbClr val="FF0000"/>
                </a:solidFill>
              </a:rPr>
              <a:t>сверточных</a:t>
            </a:r>
            <a:r>
              <a:rPr lang="ru-RU" sz="2800" b="1" dirty="0">
                <a:solidFill>
                  <a:srgbClr val="FF0000"/>
                </a:solidFill>
              </a:rPr>
              <a:t> сетей. Свертки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3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pic>
        <p:nvPicPr>
          <p:cNvPr id="8" name="Объект 6">
            <a:extLst>
              <a:ext uri="{FF2B5EF4-FFF2-40B4-BE49-F238E27FC236}">
                <a16:creationId xmlns:a16="http://schemas.microsoft.com/office/drawing/2014/main" id="{AD869BE8-8500-4798-B470-C1BD220FB4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85096"/>
            <a:ext cx="4815279" cy="482414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EA497BB-5A6A-4874-9C29-6EE8DD980DE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358" y="4226875"/>
            <a:ext cx="2853811" cy="194059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6488EB5-1E8B-43A4-8E6C-F9BB2912E68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204" y="4243001"/>
            <a:ext cx="2853811" cy="1940591"/>
          </a:xfrm>
          <a:prstGeom prst="rect">
            <a:avLst/>
          </a:prstGeom>
        </p:spPr>
      </p:pic>
      <p:sp>
        <p:nvSpPr>
          <p:cNvPr id="12" name="Объект 2">
            <a:extLst>
              <a:ext uri="{FF2B5EF4-FFF2-40B4-BE49-F238E27FC236}">
                <a16:creationId xmlns:a16="http://schemas.microsoft.com/office/drawing/2014/main" id="{FB3E4222-637F-413E-B421-230C4A000F25}"/>
              </a:ext>
            </a:extLst>
          </p:cNvPr>
          <p:cNvSpPr txBox="1">
            <a:spLocks/>
          </p:cNvSpPr>
          <p:nvPr/>
        </p:nvSpPr>
        <p:spPr>
          <a:xfrm>
            <a:off x="5942357" y="3385893"/>
            <a:ext cx="2853812" cy="983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/>
              <a:t>Изображение, содержащее локальные признаки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D72AA03F-C255-4DE9-82CD-C6AC38B07E00}"/>
              </a:ext>
            </a:extLst>
          </p:cNvPr>
          <p:cNvSpPr txBox="1">
            <a:spLocks/>
          </p:cNvSpPr>
          <p:nvPr/>
        </p:nvSpPr>
        <p:spPr>
          <a:xfrm>
            <a:off x="9118203" y="3429000"/>
            <a:ext cx="2853812" cy="898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dirty="0"/>
              <a:t>Те же пиксели, но перемешанные. Локальности нет</a:t>
            </a: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A403AD69-0E07-40C8-BE2D-B62C0F469F72}"/>
              </a:ext>
            </a:extLst>
          </p:cNvPr>
          <p:cNvSpPr txBox="1">
            <a:spLocks/>
          </p:cNvSpPr>
          <p:nvPr/>
        </p:nvSpPr>
        <p:spPr>
          <a:xfrm>
            <a:off x="302005" y="1683063"/>
            <a:ext cx="11670010" cy="1533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/>
              <a:t>Свертка – матричная операция с </a:t>
            </a:r>
            <a:r>
              <a:rPr lang="ru-RU" sz="1800" b="1" dirty="0"/>
              <a:t>обучаемыми</a:t>
            </a:r>
            <a:r>
              <a:rPr lang="ru-RU" sz="1800" dirty="0"/>
              <a:t> ядрами, используемая для извлечения </a:t>
            </a:r>
            <a:r>
              <a:rPr lang="ru-RU" sz="1800" b="1" dirty="0"/>
              <a:t>локальных</a:t>
            </a:r>
            <a:r>
              <a:rPr lang="ru-RU" sz="1800" dirty="0"/>
              <a:t> признаков</a:t>
            </a:r>
            <a:r>
              <a:rPr lang="en-US" sz="1800" dirty="0"/>
              <a:t> </a:t>
            </a:r>
            <a:r>
              <a:rPr lang="ru-RU" sz="1800" dirty="0"/>
              <a:t>из изображений (и не только). </a:t>
            </a:r>
          </a:p>
          <a:p>
            <a:pPr marL="0" indent="0">
              <a:buNone/>
            </a:pPr>
            <a:r>
              <a:rPr lang="ru-RU" sz="1800" dirty="0"/>
              <a:t>Каждое из ядер учится выявлять определенный признак и на основе наличия/отсутствия этих признаков «головой» сети принимается решение.</a:t>
            </a:r>
          </a:p>
        </p:txBody>
      </p:sp>
    </p:spTree>
    <p:extLst>
      <p:ext uri="{BB962C8B-B14F-4D97-AF65-F5344CB8AC3E}">
        <p14:creationId xmlns:p14="http://schemas.microsoft.com/office/powerpoint/2010/main" val="215149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Основные компоненты </a:t>
            </a:r>
            <a:r>
              <a:rPr lang="ru-RU" sz="2800" b="1" dirty="0" err="1">
                <a:solidFill>
                  <a:srgbClr val="FF0000"/>
                </a:solidFill>
              </a:rPr>
              <a:t>сверточных</a:t>
            </a:r>
            <a:r>
              <a:rPr lang="ru-RU" sz="2800" b="1" dirty="0">
                <a:solidFill>
                  <a:srgbClr val="FF0000"/>
                </a:solidFill>
              </a:rPr>
              <a:t> сетей. </a:t>
            </a:r>
            <a:r>
              <a:rPr lang="ru-RU" sz="2800" b="1" dirty="0" err="1">
                <a:solidFill>
                  <a:srgbClr val="FF0000"/>
                </a:solidFill>
              </a:rPr>
              <a:t>Пулинг</a:t>
            </a:r>
            <a:endParaRPr lang="ru-RU" sz="2800" b="1" dirty="0">
              <a:solidFill>
                <a:srgbClr val="FF0000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4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44F03FCF-F657-491C-A2BF-6932D8CD2B93}"/>
              </a:ext>
            </a:extLst>
          </p:cNvPr>
          <p:cNvSpPr txBox="1">
            <a:spLocks/>
          </p:cNvSpPr>
          <p:nvPr/>
        </p:nvSpPr>
        <p:spPr>
          <a:xfrm>
            <a:off x="302005" y="1683063"/>
            <a:ext cx="11670010" cy="1533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 err="1"/>
              <a:t>Пулинг</a:t>
            </a:r>
            <a:r>
              <a:rPr lang="ru-RU" sz="1800" dirty="0"/>
              <a:t> – матричная операция без обучаемых ядер, используемая для фильтрации результатов свертки и понижения размерности данных. </a:t>
            </a:r>
          </a:p>
          <a:p>
            <a:pPr marL="0" indent="0">
              <a:buNone/>
            </a:pPr>
            <a:r>
              <a:rPr lang="ru-RU" sz="1800" dirty="0" err="1"/>
              <a:t>Пулинги</a:t>
            </a:r>
            <a:r>
              <a:rPr lang="ru-RU" sz="1800" dirty="0"/>
              <a:t> бывают множества разных видов, самые популярные – </a:t>
            </a:r>
            <a:r>
              <a:rPr lang="en-US" sz="1800" dirty="0"/>
              <a:t>MaxPooling</a:t>
            </a:r>
            <a:r>
              <a:rPr lang="ru-RU" sz="1800" dirty="0"/>
              <a:t> и </a:t>
            </a:r>
            <a:r>
              <a:rPr lang="en-US" sz="1800" dirty="0" err="1"/>
              <a:t>AveragePooling</a:t>
            </a:r>
            <a:r>
              <a:rPr lang="ru-RU" sz="1800" dirty="0"/>
              <a:t>. 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" name="Picture 4" descr="https://camo.githubusercontent.com/6d0f5eac1c020be6f540df82378de7cc1570c1ba500b7e83ee6377e10a508ecc/68747470733a2f2f6d6c6e6f7465626f6f6b2e6769746875622e696f2f696d672f434e4e2f706f6f6c6669672e676966">
            <a:extLst>
              <a:ext uri="{FF2B5EF4-FFF2-40B4-BE49-F238E27FC236}">
                <a16:creationId xmlns:a16="http://schemas.microsoft.com/office/drawing/2014/main" id="{67573671-C6B8-4F41-B3C7-664B375974E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574" y="2673694"/>
            <a:ext cx="5172075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C6F6BC24-2AED-4974-B6AC-6DB9B84BBF29}"/>
              </a:ext>
            </a:extLst>
          </p:cNvPr>
          <p:cNvGrpSpPr/>
          <p:nvPr/>
        </p:nvGrpSpPr>
        <p:grpSpPr>
          <a:xfrm>
            <a:off x="6137010" y="3366367"/>
            <a:ext cx="5319320" cy="3427819"/>
            <a:chOff x="5998066" y="2938528"/>
            <a:chExt cx="5319320" cy="3427819"/>
          </a:xfrm>
        </p:grpSpPr>
        <p:pic>
          <p:nvPicPr>
            <p:cNvPr id="12" name="Рисунок 11">
              <a:extLst>
                <a:ext uri="{FF2B5EF4-FFF2-40B4-BE49-F238E27FC236}">
                  <a16:creationId xmlns:a16="http://schemas.microsoft.com/office/drawing/2014/main" id="{37A360CD-890D-4183-A08B-6AE22B7FA3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98066" y="2938528"/>
              <a:ext cx="2659660" cy="1808569"/>
            </a:xfrm>
            <a:prstGeom prst="rect">
              <a:avLst/>
            </a:prstGeom>
          </p:spPr>
        </p:pic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26652601-C5F8-4D97-BD99-5859780E9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57726" y="2938529"/>
              <a:ext cx="2659660" cy="1808569"/>
            </a:xfrm>
            <a:prstGeom prst="rect">
              <a:avLst/>
            </a:prstGeom>
          </p:spPr>
        </p:pic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A479E22A-5791-4DD5-8B2E-FFFA655F2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98066" y="4747097"/>
              <a:ext cx="2381250" cy="1619250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D0067060-94BC-4C26-B6FD-793349A57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79316" y="4747096"/>
              <a:ext cx="1190625" cy="809625"/>
            </a:xfrm>
            <a:prstGeom prst="rect">
              <a:avLst/>
            </a:prstGeom>
          </p:spPr>
        </p:pic>
        <p:pic>
          <p:nvPicPr>
            <p:cNvPr id="16" name="Рисунок 15">
              <a:extLst>
                <a:ext uri="{FF2B5EF4-FFF2-40B4-BE49-F238E27FC236}">
                  <a16:creationId xmlns:a16="http://schemas.microsoft.com/office/drawing/2014/main" id="{832CEAC2-5FF2-4503-B349-41A6515F3DF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9941" y="4744999"/>
              <a:ext cx="590550" cy="400050"/>
            </a:xfrm>
            <a:prstGeom prst="rect">
              <a:avLst/>
            </a:prstGeom>
          </p:spPr>
        </p:pic>
      </p:grpSp>
      <p:sp>
        <p:nvSpPr>
          <p:cNvPr id="17" name="Объект 2">
            <a:extLst>
              <a:ext uri="{FF2B5EF4-FFF2-40B4-BE49-F238E27FC236}">
                <a16:creationId xmlns:a16="http://schemas.microsoft.com/office/drawing/2014/main" id="{F3B87CB7-1289-4307-A994-F42DFDD4B62B}"/>
              </a:ext>
            </a:extLst>
          </p:cNvPr>
          <p:cNvSpPr txBox="1">
            <a:spLocks/>
          </p:cNvSpPr>
          <p:nvPr/>
        </p:nvSpPr>
        <p:spPr>
          <a:xfrm>
            <a:off x="7185227" y="3011646"/>
            <a:ext cx="3495264" cy="354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MaxPooling </a:t>
            </a:r>
            <a:r>
              <a:rPr lang="ru-RU" sz="1800" dirty="0"/>
              <a:t>нашего котика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6408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Основные компоненты </a:t>
            </a:r>
            <a:r>
              <a:rPr lang="ru-RU" sz="2800" b="1" dirty="0" err="1">
                <a:solidFill>
                  <a:srgbClr val="FF0000"/>
                </a:solidFill>
              </a:rPr>
              <a:t>сверточный</a:t>
            </a:r>
            <a:r>
              <a:rPr lang="ru-RU" sz="2800" b="1" dirty="0">
                <a:solidFill>
                  <a:srgbClr val="FF0000"/>
                </a:solidFill>
              </a:rPr>
              <a:t> сетей. </a:t>
            </a:r>
            <a:r>
              <a:rPr lang="ru-RU" sz="2800" b="1" dirty="0" err="1">
                <a:solidFill>
                  <a:srgbClr val="FF0000"/>
                </a:solidFill>
              </a:rPr>
              <a:t>Сверточный</a:t>
            </a:r>
            <a:r>
              <a:rPr lang="ru-RU" sz="2800" b="1" dirty="0">
                <a:solidFill>
                  <a:srgbClr val="FF0000"/>
                </a:solidFill>
              </a:rPr>
              <a:t> блок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5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sp>
        <p:nvSpPr>
          <p:cNvPr id="18" name="Объект 2">
            <a:extLst>
              <a:ext uri="{FF2B5EF4-FFF2-40B4-BE49-F238E27FC236}">
                <a16:creationId xmlns:a16="http://schemas.microsoft.com/office/drawing/2014/main" id="{27500DAA-2F50-4D46-9863-C413E7B1CCE4}"/>
              </a:ext>
            </a:extLst>
          </p:cNvPr>
          <p:cNvSpPr txBox="1">
            <a:spLocks/>
          </p:cNvSpPr>
          <p:nvPr/>
        </p:nvSpPr>
        <p:spPr>
          <a:xfrm>
            <a:off x="408627" y="1253331"/>
            <a:ext cx="11503740" cy="23161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/>
              <a:t>Свертки и пулиги объединяются в блоки вида «свертка-функция_активации-пулинг».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/>
          </a:p>
          <a:p>
            <a:pPr marL="0" indent="0">
              <a:buFont typeface="Arial" panose="020B0604020202020204" pitchFamily="34" charset="0"/>
              <a:buNone/>
            </a:pPr>
            <a:r>
              <a:rPr lang="ru-RU"/>
              <a:t>Рецепт простейшей сверточной сети – несколько последовательно объединенных сверточных блоков и один-два полносвязых слоя в конце. Сверточных блоки понижают размерность данных, постепенно превращая их в вектор, который попадает в полносвязную «голову», принимающую решение.</a:t>
            </a:r>
            <a:endParaRPr lang="ru-RU" dirty="0"/>
          </a:p>
        </p:txBody>
      </p:sp>
      <p:pic>
        <p:nvPicPr>
          <p:cNvPr id="19" name="Picture 4" descr="https://indoml.files.wordpress.com/2018/03/lenet-52.png">
            <a:extLst>
              <a:ext uri="{FF2B5EF4-FFF2-40B4-BE49-F238E27FC236}">
                <a16:creationId xmlns:a16="http://schemas.microsoft.com/office/drawing/2014/main" id="{DB22282E-64E4-47D4-BF11-D7205D79E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354" y="3913541"/>
            <a:ext cx="9073292" cy="24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101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Типовые задачи КЗ. </a:t>
            </a:r>
            <a:r>
              <a:rPr lang="ru-RU" sz="2800" b="1" dirty="0" err="1">
                <a:solidFill>
                  <a:srgbClr val="FF0000"/>
                </a:solidFill>
              </a:rPr>
              <a:t>Детекция</a:t>
            </a:r>
            <a:r>
              <a:rPr lang="ru-RU" sz="2800" b="1" dirty="0">
                <a:solidFill>
                  <a:srgbClr val="FF0000"/>
                </a:solidFill>
              </a:rPr>
              <a:t> и трекинг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6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81590148-2F3D-4BFE-9332-A9AB881E4BBE}"/>
              </a:ext>
            </a:extLst>
          </p:cNvPr>
          <p:cNvSpPr txBox="1">
            <a:spLocks/>
          </p:cNvSpPr>
          <p:nvPr/>
        </p:nvSpPr>
        <p:spPr>
          <a:xfrm>
            <a:off x="5327009" y="1065402"/>
            <a:ext cx="6453845" cy="5134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/>
              <a:t>Детекция = регрессия + классификация. Определяем, </a:t>
            </a:r>
            <a:r>
              <a:rPr lang="ru-RU" b="1"/>
              <a:t>где </a:t>
            </a:r>
            <a:r>
              <a:rPr lang="ru-RU"/>
              <a:t>на входном изображении расположены объекты и </a:t>
            </a:r>
            <a:r>
              <a:rPr lang="ru-RU" b="1"/>
              <a:t>что</a:t>
            </a:r>
            <a:r>
              <a:rPr lang="ru-RU"/>
              <a:t> это за объекты.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b="1"/>
          </a:p>
          <a:p>
            <a:pPr marL="0" indent="0">
              <a:buFont typeface="Arial" panose="020B0604020202020204" pitchFamily="34" charset="0"/>
              <a:buNone/>
            </a:pPr>
            <a:r>
              <a:rPr lang="ru-RU"/>
              <a:t>Если применить детекцию к видеоряду и добавить алгоритм ассоциации объектов «между» кадрами, получится </a:t>
            </a:r>
            <a:r>
              <a:rPr lang="ru-RU" b="1"/>
              <a:t>трекинг</a:t>
            </a:r>
            <a:r>
              <a:rPr lang="ru-RU"/>
              <a:t>.</a:t>
            </a:r>
            <a:endParaRPr lang="ru-RU" dirty="0"/>
          </a:p>
        </p:txBody>
      </p:sp>
      <p:pic>
        <p:nvPicPr>
          <p:cNvPr id="8" name="Picture 2" descr="https://livecodestream.dev/post/object-tracking-with-opencv/object_tracking.gif">
            <a:extLst>
              <a:ext uri="{FF2B5EF4-FFF2-40B4-BE49-F238E27FC236}">
                <a16:creationId xmlns:a16="http://schemas.microsoft.com/office/drawing/2014/main" id="{26255587-C36C-43C5-A039-5EC8E81E23A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48" y="3884102"/>
            <a:ext cx="4712679" cy="2654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s://raw.githubusercontent.com/tejaslodaya/car-detection-yolo/master/nb_images/prediction_output.jpg">
            <a:extLst>
              <a:ext uri="{FF2B5EF4-FFF2-40B4-BE49-F238E27FC236}">
                <a16:creationId xmlns:a16="http://schemas.microsoft.com/office/drawing/2014/main" id="{CFA0DB9E-FA0A-42E1-8BAF-9CDA5C21D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48" y="1075034"/>
            <a:ext cx="4712679" cy="2650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9148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Типовые задачи КЗ. Сегментация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7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06A154BF-3918-44AA-ADA4-6D8BEB24248B}"/>
              </a:ext>
            </a:extLst>
          </p:cNvPr>
          <p:cNvSpPr txBox="1">
            <a:spLocks/>
          </p:cNvSpPr>
          <p:nvPr/>
        </p:nvSpPr>
        <p:spPr>
          <a:xfrm>
            <a:off x="5327009" y="1065402"/>
            <a:ext cx="6453845" cy="513406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Сегментация – построение маски для входного изображения. 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Размерности входного изображения и маски </a:t>
            </a:r>
            <a:r>
              <a:rPr lang="ru-RU" b="1" dirty="0"/>
              <a:t>одинаковы</a:t>
            </a:r>
            <a:r>
              <a:rPr lang="ru-RU" dirty="0"/>
              <a:t>. 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Существует несколько видов сегментации: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ru-RU" dirty="0"/>
              <a:t>семантическая сегментация</a:t>
            </a:r>
            <a:r>
              <a:rPr lang="en-US" dirty="0"/>
              <a:t>;</a:t>
            </a:r>
            <a:endParaRPr lang="ru-RU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dirty="0"/>
              <a:t>instance </a:t>
            </a:r>
            <a:r>
              <a:rPr lang="ru-RU" dirty="0"/>
              <a:t>сегментация</a:t>
            </a:r>
            <a:r>
              <a:rPr lang="en-US" dirty="0"/>
              <a:t>;</a:t>
            </a:r>
            <a:endParaRPr lang="ru-RU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dirty="0"/>
              <a:t>panoptic </a:t>
            </a:r>
            <a:r>
              <a:rPr lang="ru-RU" dirty="0"/>
              <a:t>сегментация.</a:t>
            </a:r>
          </a:p>
        </p:txBody>
      </p:sp>
      <p:pic>
        <p:nvPicPr>
          <p:cNvPr id="8" name="Picture 4" descr="https://camo.githubusercontent.com/d0fa57199de7f63fa9e66b925093fe0246580f5a3b06c34800648b0988536f06/68747470733a2f2f6d69726f2e6d656469756d2e636f6d2f6d61782f313430302f312a4f656c5675763274685547416a5f34303057667365512e706e67">
            <a:extLst>
              <a:ext uri="{FF2B5EF4-FFF2-40B4-BE49-F238E27FC236}">
                <a16:creationId xmlns:a16="http://schemas.microsoft.com/office/drawing/2014/main" id="{E900509A-89DC-42D0-A459-48534FD62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692400"/>
            <a:ext cx="4899025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963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1946032" y="219959"/>
            <a:ext cx="9844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Типовые задачи КЗ. Сравнение изображений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8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3EB385D3-9E3E-458F-BC8C-5315DBBD3393}"/>
              </a:ext>
            </a:extLst>
          </p:cNvPr>
          <p:cNvSpPr txBox="1">
            <a:spLocks/>
          </p:cNvSpPr>
          <p:nvPr/>
        </p:nvSpPr>
        <p:spPr>
          <a:xfrm>
            <a:off x="5885895" y="1422109"/>
            <a:ext cx="5894959" cy="150162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/>
              <a:t>Дескриптор – вектор, описывающий изображение. Дескрипторы изображений идейно похожи на эмбеддинги из </a:t>
            </a:r>
            <a:r>
              <a:rPr lang="en-US"/>
              <a:t>NLP</a:t>
            </a:r>
            <a:endParaRPr lang="ru-RU"/>
          </a:p>
          <a:p>
            <a:pPr marL="0" indent="0">
              <a:buFont typeface="Arial" panose="020B0604020202020204" pitchFamily="34" charset="0"/>
              <a:buNone/>
            </a:pPr>
            <a:endParaRPr lang="ru-RU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  <p:pic>
        <p:nvPicPr>
          <p:cNvPr id="8" name="Picture 4" descr="https://www.bgp4.com/wp-content/uploads/2019/05/Olivetti-research-laboratory-face-dataset.png">
            <a:extLst>
              <a:ext uri="{FF2B5EF4-FFF2-40B4-BE49-F238E27FC236}">
                <a16:creationId xmlns:a16="http://schemas.microsoft.com/office/drawing/2014/main" id="{E43EDE59-DE4F-483D-B5EB-180B2C202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98" y="1781238"/>
            <a:ext cx="4770882" cy="329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1528A6A8-67E1-4193-9C82-5F1E1FD9F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818" y="3429000"/>
            <a:ext cx="4022547" cy="29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588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 flipV="1">
            <a:off x="925620" y="920165"/>
            <a:ext cx="10865327" cy="21600"/>
          </a:xfrm>
          <a:prstGeom prst="rect">
            <a:avLst/>
          </a:prstGeom>
          <a:solidFill>
            <a:srgbClr val="E2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20443"/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D1610F7-A0C9-4E50-9206-D9E394A55B73}"/>
              </a:ext>
            </a:extLst>
          </p:cNvPr>
          <p:cNvSpPr txBox="1"/>
          <p:nvPr/>
        </p:nvSpPr>
        <p:spPr>
          <a:xfrm>
            <a:off x="2057400" y="219959"/>
            <a:ext cx="9794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>
                <a:solidFill>
                  <a:srgbClr val="FF0000"/>
                </a:solidFill>
              </a:rPr>
              <a:t>Кратко о генеративных методах в компьютерном зрении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73E36B-93CF-4B6D-9D12-D242EBA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9</a:t>
            </a:fld>
            <a:endParaRPr lang="ru-RU"/>
          </a:p>
        </p:txBody>
      </p:sp>
      <p:pic>
        <p:nvPicPr>
          <p:cNvPr id="9" name="Объект 1">
            <a:extLst>
              <a:ext uri="{FF2B5EF4-FFF2-40B4-BE49-F238E27FC236}">
                <a16:creationId xmlns:a16="http://schemas.microsoft.com/office/drawing/2014/main" id="{D8975343-2B37-104D-8757-0404410E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0"/>
          <a:stretch/>
        </p:blipFill>
        <p:spPr>
          <a:xfrm>
            <a:off x="603100" y="319559"/>
            <a:ext cx="1342931" cy="434420"/>
          </a:xfrm>
        </p:spPr>
      </p:pic>
      <p:sp>
        <p:nvSpPr>
          <p:cNvPr id="7" name="Объект 5">
            <a:extLst>
              <a:ext uri="{FF2B5EF4-FFF2-40B4-BE49-F238E27FC236}">
                <a16:creationId xmlns:a16="http://schemas.microsoft.com/office/drawing/2014/main" id="{B5A2585A-5B27-435C-B7A2-58AE113CF926}"/>
              </a:ext>
            </a:extLst>
          </p:cNvPr>
          <p:cNvSpPr txBox="1">
            <a:spLocks/>
          </p:cNvSpPr>
          <p:nvPr/>
        </p:nvSpPr>
        <p:spPr>
          <a:xfrm>
            <a:off x="4016389" y="1074755"/>
            <a:ext cx="7696939" cy="2676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Замена лиц с </a:t>
            </a:r>
            <a:r>
              <a:rPr lang="en-US" sz="2000" dirty="0" err="1"/>
              <a:t>DeepFake</a:t>
            </a:r>
            <a:endParaRPr lang="en-US" sz="2000" dirty="0"/>
          </a:p>
          <a:p>
            <a:r>
              <a:rPr lang="ru-RU" sz="2000" dirty="0"/>
              <a:t>Подделка цифровых копий документов (как полная так и частичная)</a:t>
            </a:r>
          </a:p>
          <a:p>
            <a:r>
              <a:rPr lang="ru-RU" sz="2000" dirty="0"/>
              <a:t>Подделка видео: удаление или добавление объектов и людей и прочее.</a:t>
            </a:r>
          </a:p>
          <a:p>
            <a:endParaRPr lang="ru-RU" sz="2000" dirty="0"/>
          </a:p>
          <a:p>
            <a:pPr marL="0" indent="0">
              <a:buNone/>
            </a:pPr>
            <a:r>
              <a:rPr lang="ru-RU" sz="2000" dirty="0"/>
              <a:t>Существуют методы защиты от </a:t>
            </a:r>
            <a:r>
              <a:rPr lang="en-US" sz="2000" dirty="0" err="1"/>
              <a:t>DeepFake</a:t>
            </a:r>
            <a:r>
              <a:rPr lang="en-US" sz="2000" dirty="0"/>
              <a:t> </a:t>
            </a:r>
            <a:r>
              <a:rPr lang="ru-RU" sz="2000" dirty="0"/>
              <a:t>и подобных методов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98363CFD-FD5E-4769-BDF7-35AD3F6C5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15" y="1074755"/>
            <a:ext cx="3159598" cy="5464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https://learn.g2.com/hs-fs/hubfs/deepfakes.gif?width=499">
            <a:extLst>
              <a:ext uri="{FF2B5EF4-FFF2-40B4-BE49-F238E27FC236}">
                <a16:creationId xmlns:a16="http://schemas.microsoft.com/office/drawing/2014/main" id="{66DCBE06-2327-4BA7-9EE4-E7D604105A7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435" y="3862387"/>
            <a:ext cx="4752975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5215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6658</TotalTime>
  <Words>613</Words>
  <Application>Microsoft Office PowerPoint</Application>
  <PresentationFormat>Широкоэкранный</PresentationFormat>
  <Paragraphs>95</Paragraphs>
  <Slides>18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Golos Text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Владимир Михайлович Грязнов</dc:creator>
  <cp:lastModifiedBy>Иванов Петр Алексеевич</cp:lastModifiedBy>
  <cp:revision>270</cp:revision>
  <dcterms:created xsi:type="dcterms:W3CDTF">2020-07-22T09:29:31Z</dcterms:created>
  <dcterms:modified xsi:type="dcterms:W3CDTF">2023-10-19T11:03:37Z</dcterms:modified>
</cp:coreProperties>
</file>

<file path=docProps/thumbnail.jpeg>
</file>